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2" r:id="rId3"/>
    <p:sldId id="258" r:id="rId4"/>
    <p:sldId id="264" r:id="rId5"/>
    <p:sldId id="256" r:id="rId6"/>
    <p:sldId id="259" r:id="rId7"/>
    <p:sldId id="260" r:id="rId8"/>
    <p:sldId id="261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17946-3C52-A94B-AD93-1952F916D7E8}" type="datetimeFigureOut">
              <a:rPr lang="en-US" smtClean="0"/>
              <a:t>3/31/15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5E9C2-9C4E-3A4D-9192-2A12AB9A6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3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Dilbert cartoon from http://</a:t>
            </a:r>
            <a:r>
              <a:rPr lang="en-US" dirty="0" err="1" smtClean="0"/>
              <a:t>www.machinediscovery.com</a:t>
            </a:r>
            <a:r>
              <a:rPr lang="en-US" dirty="0" smtClean="0"/>
              <a:t>/</a:t>
            </a:r>
            <a:r>
              <a:rPr lang="en-US" dirty="0" err="1" smtClean="0"/>
              <a:t>nise</a:t>
            </a:r>
            <a:r>
              <a:rPr lang="en-US" dirty="0" smtClean="0"/>
              <a:t>/</a:t>
            </a:r>
            <a:r>
              <a:rPr lang="en-US" dirty="0" err="1" smtClean="0"/>
              <a:t>help.html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5E9C2-9C4E-3A4D-9192-2A12AB9A6C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7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from http://</a:t>
            </a:r>
            <a:r>
              <a:rPr lang="en-US" dirty="0" err="1" smtClean="0"/>
              <a:t>en.wikipedia.org</a:t>
            </a:r>
            <a:r>
              <a:rPr lang="en-US" dirty="0" smtClean="0"/>
              <a:t>/wiki/V-Model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5E9C2-9C4E-3A4D-9192-2A12AB9A6C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3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8421-1015-44F1-81D7-B8E71975523A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BA49-388D-434E-8A8D-C1C380E57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9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8421-1015-44F1-81D7-B8E71975523A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BA49-388D-434E-8A8D-C1C380E57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8421-1015-44F1-81D7-B8E71975523A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BA49-388D-434E-8A8D-C1C380E57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4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8421-1015-44F1-81D7-B8E71975523A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BA49-388D-434E-8A8D-C1C380E57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1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8421-1015-44F1-81D7-B8E71975523A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BA49-388D-434E-8A8D-C1C380E57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4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8421-1015-44F1-81D7-B8E71975523A}" type="datetimeFigureOut">
              <a:rPr lang="en-US" smtClean="0"/>
              <a:t>3/31/15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BA49-388D-434E-8A8D-C1C380E57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8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8421-1015-44F1-81D7-B8E71975523A}" type="datetimeFigureOut">
              <a:rPr lang="en-US" smtClean="0"/>
              <a:t>3/31/15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BA49-388D-434E-8A8D-C1C380E57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5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8421-1015-44F1-81D7-B8E71975523A}" type="datetimeFigureOut">
              <a:rPr lang="en-US" smtClean="0"/>
              <a:t>3/31/15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BA49-388D-434E-8A8D-C1C380E57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6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8421-1015-44F1-81D7-B8E71975523A}" type="datetimeFigureOut">
              <a:rPr lang="en-US" smtClean="0"/>
              <a:t>3/31/15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BA49-388D-434E-8A8D-C1C380E57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7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8421-1015-44F1-81D7-B8E71975523A}" type="datetimeFigureOut">
              <a:rPr lang="en-US" smtClean="0"/>
              <a:t>3/31/15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BA49-388D-434E-8A8D-C1C380E57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3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8421-1015-44F1-81D7-B8E71975523A}" type="datetimeFigureOut">
              <a:rPr lang="en-US" smtClean="0"/>
              <a:t>3/31/15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BA49-388D-434E-8A8D-C1C380E57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4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78421-1015-44F1-81D7-B8E71975523A}" type="datetimeFigureOut">
              <a:rPr lang="en-US" smtClean="0"/>
              <a:t>3/31/15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2BA49-388D-434E-8A8D-C1C380E57DC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662BA49-388D-434E-8A8D-C1C380E57D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9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hebusyba.com/the-ba-role-is-not-to-gather-requirement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Requirements – “Old School”</a:t>
            </a:r>
            <a:br>
              <a:rPr lang="en-US" sz="4000" dirty="0" smtClean="0"/>
            </a:br>
            <a:r>
              <a:rPr lang="en-US" sz="3200" dirty="0" smtClean="0"/>
              <a:t>Phillips, </a:t>
            </a:r>
            <a:r>
              <a:rPr lang="en-US" sz="3200" dirty="0" err="1" smtClean="0"/>
              <a:t>Ch</a:t>
            </a:r>
            <a:r>
              <a:rPr lang="en-US" sz="3200" dirty="0" smtClean="0"/>
              <a:t> 5</a:t>
            </a:r>
            <a:endParaRPr lang="en-US" sz="3200" dirty="0"/>
          </a:p>
        </p:txBody>
      </p:sp>
      <p:pic>
        <p:nvPicPr>
          <p:cNvPr id="4" name="Picture 3" descr="requirements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462" y="1295400"/>
            <a:ext cx="7252138" cy="5257800"/>
          </a:xfrm>
          <a:prstGeom prst="rect">
            <a:avLst/>
          </a:prstGeom>
        </p:spPr>
      </p:pic>
      <p:pic>
        <p:nvPicPr>
          <p:cNvPr id="5" name="Picture 31" descr="rose4"/>
          <p:cNvPicPr>
            <a:picLocks noChangeAspect="1" noChangeArrowheads="1"/>
          </p:cNvPicPr>
          <p:nvPr/>
        </p:nvPicPr>
        <p:blipFill>
          <a:blip r:embed="rId4">
            <a:alphaModFix/>
          </a:blip>
          <a:srcRect l="12895" t="22858"/>
          <a:stretch>
            <a:fillRect/>
          </a:stretch>
        </p:blipFill>
        <p:spPr bwMode="auto">
          <a:xfrm>
            <a:off x="5784576" y="6300787"/>
            <a:ext cx="3359424" cy="55721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016498" y="76200"/>
            <a:ext cx="10513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CSSE579</a:t>
            </a:r>
          </a:p>
          <a:p>
            <a:pPr algn="ctr"/>
            <a:r>
              <a:rPr lang="en-US" dirty="0" smtClean="0"/>
              <a:t>Session 3</a:t>
            </a:r>
          </a:p>
          <a:p>
            <a:pPr algn="ctr"/>
            <a:r>
              <a:rPr lang="en-US" dirty="0" smtClean="0"/>
              <a:t>Part </a:t>
            </a:r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90300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sidelight -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“old school” role was to bridge the gap between customer needs and development activity.</a:t>
            </a:r>
          </a:p>
          <a:p>
            <a:pPr lvl="1"/>
            <a:r>
              <a:rPr lang="en-US" dirty="0" smtClean="0"/>
              <a:t>Getting developers to “do the right stuff”.</a:t>
            </a:r>
          </a:p>
          <a:p>
            <a:pPr lvl="1"/>
            <a:r>
              <a:rPr lang="en-US" dirty="0" smtClean="0"/>
              <a:t>Often, the “business analyst” was in a separate organization.</a:t>
            </a:r>
          </a:p>
          <a:p>
            <a:pPr lvl="1"/>
            <a:r>
              <a:rPr lang="en-US" dirty="0" smtClean="0"/>
              <a:t>Their role was either:</a:t>
            </a:r>
          </a:p>
          <a:p>
            <a:pPr lvl="2"/>
            <a:r>
              <a:rPr lang="en-US" dirty="0" smtClean="0"/>
              <a:t>Perfunctory – doing a translation to system terms, or</a:t>
            </a:r>
          </a:p>
          <a:p>
            <a:pPr lvl="2"/>
            <a:r>
              <a:rPr lang="en-US" dirty="0" smtClean="0"/>
              <a:t>Hugely impacting – writing a whole “spec” that included requirements and architecture, which was taken as scripture by the developers.</a:t>
            </a:r>
          </a:p>
          <a:p>
            <a:pPr lvl="3"/>
            <a:r>
              <a:rPr lang="en-US" dirty="0" smtClean="0"/>
              <a:t>Like a spec written to be developed by a third party, say.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121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Requirements you’ll read in SPMH…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interesting to read!</a:t>
            </a:r>
          </a:p>
          <a:p>
            <a:r>
              <a:rPr lang="en-US" dirty="0" smtClean="0"/>
              <a:t>Focus on what you think will be useful to you.</a:t>
            </a:r>
          </a:p>
          <a:p>
            <a:r>
              <a:rPr lang="en-US" dirty="0" smtClean="0"/>
              <a:t>Lots and lots of possible tricks to use –</a:t>
            </a:r>
          </a:p>
          <a:p>
            <a:pPr lvl="1"/>
            <a:r>
              <a:rPr lang="en-US" dirty="0" smtClean="0"/>
              <a:t>It’s like a reference for experts</a:t>
            </a:r>
          </a:p>
          <a:p>
            <a:pPr lvl="1"/>
            <a:r>
              <a:rPr lang="en-US" dirty="0" smtClean="0"/>
              <a:t>We teach whole courses on requirements!</a:t>
            </a:r>
          </a:p>
          <a:p>
            <a:pPr lvl="2"/>
            <a:r>
              <a:rPr lang="en-US" dirty="0" smtClean="0"/>
              <a:t>There’s an art to elicitation, for example.</a:t>
            </a:r>
          </a:p>
          <a:p>
            <a:pPr lvl="2"/>
            <a:r>
              <a:rPr lang="en-US" dirty="0" smtClean="0"/>
              <a:t>And writing them in a form that both stakeholders and developers understand.</a:t>
            </a:r>
          </a:p>
          <a:p>
            <a:pPr lvl="2"/>
            <a:r>
              <a:rPr lang="en-US" dirty="0" smtClean="0"/>
              <a:t>And to managing requirements once you get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379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There’s No “Customer”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traditional IT-style software development, a “Business Analyst” type person writes the requirements.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http://thebusyba.com/the-ba-role-is-not-to-gather-requirements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Customer(s)/ </a:t>
            </a:r>
            <a:r>
              <a:rPr lang="en-US" dirty="0" smtClean="0">
                <a:sym typeface="Wingdings"/>
              </a:rPr>
              <a:t> Business Analyst  Developers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Product </a:t>
            </a:r>
            <a:r>
              <a:rPr lang="en-US" dirty="0" err="1" smtClean="0">
                <a:sym typeface="Wingdings"/>
              </a:rPr>
              <a:t>Mgr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2400" y="4495800"/>
            <a:ext cx="2895600" cy="1676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27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points could be useful to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Like, picturing all the tricks Phillips describes, in your organization?</a:t>
            </a:r>
          </a:p>
          <a:p>
            <a:pPr lvl="1"/>
            <a:r>
              <a:rPr lang="en-US" dirty="0" smtClean="0"/>
              <a:t>What they would mean there?</a:t>
            </a:r>
          </a:p>
          <a:p>
            <a:pPr lvl="1"/>
            <a:r>
              <a:rPr lang="en-US" dirty="0" smtClean="0"/>
              <a:t>Whether you have an “equivalent” method, or not?</a:t>
            </a:r>
          </a:p>
          <a:p>
            <a:pPr lvl="1"/>
            <a:r>
              <a:rPr lang="en-US" dirty="0" smtClean="0"/>
              <a:t>And which ones to try?</a:t>
            </a:r>
          </a:p>
          <a:p>
            <a:r>
              <a:rPr lang="en-US" dirty="0" smtClean="0"/>
              <a:t>We’ll wait till </a:t>
            </a:r>
            <a:r>
              <a:rPr lang="en-US" i="1" dirty="0" smtClean="0"/>
              <a:t>next week</a:t>
            </a:r>
            <a:r>
              <a:rPr lang="en-US" dirty="0" smtClean="0"/>
              <a:t>, to ask questions about requirements in the project / 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8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few points I suggest are key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“Tense situations”</a:t>
            </a:r>
          </a:p>
          <a:p>
            <a:pPr lvl="1"/>
            <a:r>
              <a:rPr lang="en-US" dirty="0" smtClean="0"/>
              <a:t>When customers are frustrated</a:t>
            </a:r>
          </a:p>
          <a:p>
            <a:pPr lvl="1"/>
            <a:r>
              <a:rPr lang="en-US" dirty="0" smtClean="0"/>
              <a:t>When the problem is bad management</a:t>
            </a:r>
          </a:p>
          <a:p>
            <a:pPr lvl="1"/>
            <a:r>
              <a:rPr lang="en-US" dirty="0" smtClean="0"/>
              <a:t>Managing expectations</a:t>
            </a:r>
          </a:p>
          <a:p>
            <a:r>
              <a:rPr lang="en-US" dirty="0" smtClean="0"/>
              <a:t>Requirements Management: How to keep track of the decisions &amp; make new ones?</a:t>
            </a:r>
          </a:p>
          <a:p>
            <a:r>
              <a:rPr lang="en-US" dirty="0" smtClean="0"/>
              <a:t>How to get to “</a:t>
            </a:r>
            <a:r>
              <a:rPr lang="en-US" dirty="0" err="1" smtClean="0"/>
              <a:t>baselined</a:t>
            </a:r>
            <a:r>
              <a:rPr lang="en-US" dirty="0" smtClean="0"/>
              <a:t> requirements”?</a:t>
            </a:r>
          </a:p>
          <a:p>
            <a:pPr lvl="1"/>
            <a:r>
              <a:rPr lang="en-US" dirty="0" smtClean="0"/>
              <a:t>Phillips’ “configuration management” of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56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talk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Facilitated Meetings (JAD) </a:t>
            </a:r>
            <a:r>
              <a:rPr lang="en-US" dirty="0" smtClean="0"/>
              <a:t>– have a big meeting with all the stakeholders, start with a draft, have a bunch of extra people help document it, then turn that into a big requirements doc a few days later</a:t>
            </a:r>
          </a:p>
          <a:p>
            <a:r>
              <a:rPr lang="en-US" b="1" dirty="0" smtClean="0"/>
              <a:t>System Storyboarding Technique</a:t>
            </a:r>
            <a:r>
              <a:rPr lang="en-US" dirty="0" smtClean="0"/>
              <a:t> – write random ideas on sticky notes and stick them on the wall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37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New, or old things?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4648200" cy="25908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ConOps</a:t>
            </a:r>
            <a:r>
              <a:rPr lang="en-US" sz="2800" dirty="0" smtClean="0"/>
              <a:t> – How they “do this” –</a:t>
            </a:r>
          </a:p>
          <a:p>
            <a:pPr lvl="1"/>
            <a:r>
              <a:rPr lang="en-US" sz="2400" dirty="0" smtClean="0"/>
              <a:t>Could be a video that shows detailed operation of the “concept” of the product</a:t>
            </a:r>
          </a:p>
        </p:txBody>
      </p:sp>
      <p:pic>
        <p:nvPicPr>
          <p:cNvPr id="4" name="Picture 3" descr="1280px-Systems_Engineering_Process_II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076" y="1680686"/>
            <a:ext cx="4512924" cy="251031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029200" y="1524000"/>
            <a:ext cx="1676400" cy="10058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237037"/>
            <a:ext cx="81534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Mind Maps – crazy sketch of the various pieces of the product</a:t>
            </a:r>
          </a:p>
          <a:p>
            <a:r>
              <a:rPr lang="en-US" sz="2800" dirty="0" err="1" smtClean="0"/>
              <a:t>Gilb</a:t>
            </a:r>
            <a:r>
              <a:rPr lang="en-US" sz="2800" dirty="0" smtClean="0"/>
              <a:t> Charts – turns qualitative requirements into quantitative ones</a:t>
            </a:r>
          </a:p>
          <a:p>
            <a:r>
              <a:rPr lang="en-US" sz="2800" dirty="0" smtClean="0"/>
              <a:t>All sorts of software diagrams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5638800"/>
            <a:ext cx="5695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Wingdings"/>
              </a:rPr>
              <a:t> </a:t>
            </a:r>
            <a:r>
              <a:rPr lang="en-US" sz="2400" dirty="0" smtClean="0"/>
              <a:t>See Phillips </a:t>
            </a:r>
            <a:r>
              <a:rPr lang="en-US" sz="2400" dirty="0" err="1" smtClean="0"/>
              <a:t>pp</a:t>
            </a:r>
            <a:r>
              <a:rPr lang="en-US" sz="2400" dirty="0" smtClean="0"/>
              <a:t> 270-1 for a good example!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2828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a good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it’s function?</a:t>
            </a:r>
          </a:p>
          <a:p>
            <a:r>
              <a:rPr lang="en-US" dirty="0" smtClean="0"/>
              <a:t>What is the management view?</a:t>
            </a:r>
          </a:p>
          <a:p>
            <a:r>
              <a:rPr lang="en-US" dirty="0" smtClean="0"/>
              <a:t>Who are the readers?</a:t>
            </a:r>
          </a:p>
          <a:p>
            <a:r>
              <a:rPr lang="en-US" dirty="0" smtClean="0"/>
              <a:t>What conventions must it follow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“Avoid creating a document to satisfy a checklist. If a document is not necessary, don’t create one. If it is necessary, it requires diligence from its creators and reviews.”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73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a good </a:t>
            </a:r>
            <a:r>
              <a:rPr lang="en-US" i="1" dirty="0" smtClean="0"/>
              <a:t>requirements </a:t>
            </a:r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Written by the developers or written by the customers?</a:t>
            </a:r>
          </a:p>
          <a:p>
            <a:r>
              <a:rPr lang="en-US" dirty="0" smtClean="0"/>
              <a:t>“What if” requirements</a:t>
            </a:r>
          </a:p>
          <a:p>
            <a:r>
              <a:rPr lang="en-US" dirty="0" smtClean="0"/>
              <a:t>Detailed in the right places, vague in the right places</a:t>
            </a:r>
          </a:p>
          <a:p>
            <a:r>
              <a:rPr lang="en-US" dirty="0" smtClean="0"/>
              <a:t>Verifiable</a:t>
            </a:r>
          </a:p>
          <a:p>
            <a:r>
              <a:rPr lang="en-US" dirty="0" smtClean="0"/>
              <a:t>Understandable by the customer</a:t>
            </a:r>
          </a:p>
          <a:p>
            <a:r>
              <a:rPr lang="en-US" dirty="0" smtClean="0"/>
              <a:t>Traceable</a:t>
            </a:r>
          </a:p>
          <a:p>
            <a:r>
              <a:rPr lang="en-US" dirty="0" smtClean="0"/>
              <a:t>Signed by the stakeholders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654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9178</TotalTime>
  <Words>625</Words>
  <Application>Microsoft Macintosh PowerPoint</Application>
  <PresentationFormat>On-screen Show (4:3)</PresentationFormat>
  <Paragraphs>70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Requirements – “Old School” Phillips, Ch 5</vt:lpstr>
      <vt:lpstr>Requirements you’ll read in SPMH…</vt:lpstr>
      <vt:lpstr>Step 1: There’s No “Customer”</vt:lpstr>
      <vt:lpstr>What points could be useful to you?</vt:lpstr>
      <vt:lpstr>A few points I suggest are key</vt:lpstr>
      <vt:lpstr>Let’s talk techniques</vt:lpstr>
      <vt:lpstr>New, or old things?</vt:lpstr>
      <vt:lpstr>Elements of a good document</vt:lpstr>
      <vt:lpstr>Characteristics of a good requirements document</vt:lpstr>
      <vt:lpstr>Management sidelight - Requirements</vt:lpstr>
    </vt:vector>
  </TitlesOfParts>
  <Company>Rose-Hulman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Philips recommend when eliciting requirements?</dc:title>
  <dc:creator>Mike Hewner</dc:creator>
  <cp:lastModifiedBy>Steve Chenoweth</cp:lastModifiedBy>
  <cp:revision>24</cp:revision>
  <dcterms:created xsi:type="dcterms:W3CDTF">2013-09-16T15:43:22Z</dcterms:created>
  <dcterms:modified xsi:type="dcterms:W3CDTF">2015-03-31T15:42:34Z</dcterms:modified>
</cp:coreProperties>
</file>